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4" r:id="rId10"/>
    <p:sldId id="271" r:id="rId11"/>
    <p:sldId id="272" r:id="rId12"/>
    <p:sldId id="263" r:id="rId13"/>
    <p:sldId id="265" r:id="rId14"/>
    <p:sldId id="266" r:id="rId15"/>
    <p:sldId id="267" r:id="rId16"/>
    <p:sldId id="268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7c4d6177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7c4d6177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e3fc35f7e9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e3fc35f7e9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7c4d61776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7c4d61776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7c4d61776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7c4d61776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7c4d61776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7c4d61776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7c4d61776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7c4d61776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7c4d617763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7c4d617763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7c4d61776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7c4d61776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e351255cc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e351255cc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351255cc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351255cc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e351255cc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e351255cc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e351255cc7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e351255cc7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e351255cc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e351255cc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e3fc35f7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e3fc35f7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7c4d61776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7c4d61776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0B-KyU7T8S8bLTHpaMnh2U2NWZzQ/view?resourcekey=0-G4xxdoV4vLkQKinv04rrHQ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41600" y="-57300"/>
            <a:ext cx="5406900" cy="28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3380" dirty="0"/>
              <a:t>Avaliação da Personalidade (Big Five) a partir de posts no </a:t>
            </a:r>
            <a:r>
              <a:rPr lang="pt-BR" sz="3380" dirty="0" err="1"/>
              <a:t>facebook</a:t>
            </a:r>
            <a:r>
              <a:rPr lang="pt-BR" sz="3380" dirty="0"/>
              <a:t> usando Col</a:t>
            </a:r>
            <a:r>
              <a:rPr lang="pt-BR" sz="3380" dirty="0">
                <a:solidFill>
                  <a:srgbClr val="3C78D8"/>
                </a:solidFill>
              </a:rPr>
              <a:t>B5</a:t>
            </a:r>
            <a:r>
              <a:rPr lang="pt-BR" sz="3380" dirty="0"/>
              <a:t>ERT</a:t>
            </a:r>
            <a:endParaRPr sz="338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864250" y="2920850"/>
            <a:ext cx="3564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Ricardo Primi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/>
          <p:nvPr/>
        </p:nvSpPr>
        <p:spPr>
          <a:xfrm>
            <a:off x="2176400" y="1626150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2176400" y="1854750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2176400" y="2083350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2176400" y="2311950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2176400" y="2540550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0"/>
          <p:cNvSpPr/>
          <p:nvPr/>
        </p:nvSpPr>
        <p:spPr>
          <a:xfrm>
            <a:off x="2176400" y="2769150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2176400" y="2997750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2176400" y="3226350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5257875" y="1359475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0"/>
          <p:cNvSpPr/>
          <p:nvPr/>
        </p:nvSpPr>
        <p:spPr>
          <a:xfrm>
            <a:off x="5257875" y="1588075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0"/>
          <p:cNvSpPr/>
          <p:nvPr/>
        </p:nvSpPr>
        <p:spPr>
          <a:xfrm>
            <a:off x="5257875" y="1816675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/>
          <p:nvPr/>
        </p:nvSpPr>
        <p:spPr>
          <a:xfrm>
            <a:off x="5257875" y="2045275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0"/>
          <p:cNvSpPr/>
          <p:nvPr/>
        </p:nvSpPr>
        <p:spPr>
          <a:xfrm>
            <a:off x="5257875" y="2919525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0"/>
          <p:cNvSpPr/>
          <p:nvPr/>
        </p:nvSpPr>
        <p:spPr>
          <a:xfrm>
            <a:off x="5257875" y="3148125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5257875" y="3376725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5257875" y="3605325"/>
            <a:ext cx="573600" cy="17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5522025" y="2421450"/>
            <a:ext cx="45300" cy="453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0"/>
          <p:cNvSpPr/>
          <p:nvPr/>
        </p:nvSpPr>
        <p:spPr>
          <a:xfrm>
            <a:off x="5522025" y="2520925"/>
            <a:ext cx="45300" cy="453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0"/>
          <p:cNvSpPr/>
          <p:nvPr/>
        </p:nvSpPr>
        <p:spPr>
          <a:xfrm>
            <a:off x="5522025" y="2620400"/>
            <a:ext cx="45300" cy="453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8" name="Google Shape;158;p20"/>
          <p:cNvCxnSpPr>
            <a:endCxn id="147" idx="1"/>
          </p:cNvCxnSpPr>
          <p:nvPr/>
        </p:nvCxnSpPr>
        <p:spPr>
          <a:xfrm rot="10800000" flipH="1">
            <a:off x="2749875" y="1445425"/>
            <a:ext cx="2508000" cy="266700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9" name="Google Shape;159;p20"/>
          <p:cNvCxnSpPr>
            <a:endCxn id="148" idx="1"/>
          </p:cNvCxnSpPr>
          <p:nvPr/>
        </p:nvCxnSpPr>
        <p:spPr>
          <a:xfrm rot="10800000" flipH="1">
            <a:off x="2749875" y="1674025"/>
            <a:ext cx="2508000" cy="3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0" name="Google Shape;160;p20"/>
          <p:cNvCxnSpPr>
            <a:stCxn id="139" idx="3"/>
            <a:endCxn id="149" idx="1"/>
          </p:cNvCxnSpPr>
          <p:nvPr/>
        </p:nvCxnSpPr>
        <p:spPr>
          <a:xfrm>
            <a:off x="2750000" y="1712100"/>
            <a:ext cx="2508000" cy="19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1" name="Google Shape;161;p20"/>
          <p:cNvCxnSpPr>
            <a:stCxn id="139" idx="3"/>
            <a:endCxn id="150" idx="1"/>
          </p:cNvCxnSpPr>
          <p:nvPr/>
        </p:nvCxnSpPr>
        <p:spPr>
          <a:xfrm>
            <a:off x="2750000" y="1712100"/>
            <a:ext cx="2508000" cy="419100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2" name="Google Shape;162;p20"/>
          <p:cNvCxnSpPr>
            <a:stCxn id="139" idx="3"/>
            <a:endCxn id="151" idx="1"/>
          </p:cNvCxnSpPr>
          <p:nvPr/>
        </p:nvCxnSpPr>
        <p:spPr>
          <a:xfrm>
            <a:off x="2750000" y="1712100"/>
            <a:ext cx="2508000" cy="129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3" name="Google Shape;163;p20"/>
          <p:cNvCxnSpPr>
            <a:stCxn id="139" idx="3"/>
            <a:endCxn id="152" idx="1"/>
          </p:cNvCxnSpPr>
          <p:nvPr/>
        </p:nvCxnSpPr>
        <p:spPr>
          <a:xfrm>
            <a:off x="2750000" y="1712100"/>
            <a:ext cx="2508000" cy="1521900"/>
          </a:xfrm>
          <a:prstGeom prst="straightConnector1">
            <a:avLst/>
          </a:prstGeom>
          <a:noFill/>
          <a:ln w="9525" cap="flat" cmpd="sng">
            <a:solidFill>
              <a:srgbClr val="6FA8D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4" name="Google Shape;164;p20"/>
          <p:cNvCxnSpPr>
            <a:stCxn id="139" idx="3"/>
            <a:endCxn id="153" idx="1"/>
          </p:cNvCxnSpPr>
          <p:nvPr/>
        </p:nvCxnSpPr>
        <p:spPr>
          <a:xfrm>
            <a:off x="2750000" y="1712100"/>
            <a:ext cx="2508000" cy="1750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5" name="Google Shape;165;p20"/>
          <p:cNvCxnSpPr>
            <a:stCxn id="139" idx="3"/>
            <a:endCxn id="154" idx="1"/>
          </p:cNvCxnSpPr>
          <p:nvPr/>
        </p:nvCxnSpPr>
        <p:spPr>
          <a:xfrm>
            <a:off x="2750000" y="1712100"/>
            <a:ext cx="2508000" cy="1979100"/>
          </a:xfrm>
          <a:prstGeom prst="straightConnector1">
            <a:avLst/>
          </a:prstGeom>
          <a:noFill/>
          <a:ln w="9525" cap="flat" cmpd="sng">
            <a:solidFill>
              <a:srgbClr val="4A86E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6" name="Google Shape;166;p20"/>
          <p:cNvSpPr txBox="1"/>
          <p:nvPr/>
        </p:nvSpPr>
        <p:spPr>
          <a:xfrm>
            <a:off x="1664700" y="1093625"/>
            <a:ext cx="188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item 1: 8 tokens </a:t>
            </a:r>
            <a:endParaRPr/>
          </a:p>
        </p:txBody>
      </p:sp>
      <p:sp>
        <p:nvSpPr>
          <p:cNvPr id="167" name="Google Shape;167;p20"/>
          <p:cNvSpPr txBox="1"/>
          <p:nvPr/>
        </p:nvSpPr>
        <p:spPr>
          <a:xfrm>
            <a:off x="5218150" y="902575"/>
            <a:ext cx="192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posts: 512 tokens  </a:t>
            </a:r>
            <a:endParaRPr/>
          </a:p>
        </p:txBody>
      </p:sp>
      <p:cxnSp>
        <p:nvCxnSpPr>
          <p:cNvPr id="168" name="Google Shape;168;p20"/>
          <p:cNvCxnSpPr/>
          <p:nvPr/>
        </p:nvCxnSpPr>
        <p:spPr>
          <a:xfrm rot="10800000">
            <a:off x="2383825" y="3443475"/>
            <a:ext cx="70500" cy="70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169" name="Google Shape;169;p20"/>
          <p:cNvSpPr txBox="1"/>
          <p:nvPr/>
        </p:nvSpPr>
        <p:spPr>
          <a:xfrm>
            <a:off x="1594125" y="4074375"/>
            <a:ext cx="254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BERT embeddings (768)</a:t>
            </a:r>
            <a:endParaRPr/>
          </a:p>
        </p:txBody>
      </p:sp>
      <p:cxnSp>
        <p:nvCxnSpPr>
          <p:cNvPr id="170" name="Google Shape;170;p20"/>
          <p:cNvCxnSpPr/>
          <p:nvPr/>
        </p:nvCxnSpPr>
        <p:spPr>
          <a:xfrm rot="10800000" flipH="1">
            <a:off x="2463150" y="3783250"/>
            <a:ext cx="2779200" cy="35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171" name="Google Shape;171;p20"/>
          <p:cNvCxnSpPr/>
          <p:nvPr/>
        </p:nvCxnSpPr>
        <p:spPr>
          <a:xfrm>
            <a:off x="3883550" y="1026725"/>
            <a:ext cx="185100" cy="534000"/>
          </a:xfrm>
          <a:prstGeom prst="straightConnector1">
            <a:avLst/>
          </a:prstGeom>
          <a:noFill/>
          <a:ln w="9525" cap="flat" cmpd="sng">
            <a:solidFill>
              <a:srgbClr val="0000FF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172" name="Google Shape;172;p20"/>
          <p:cNvSpPr txBox="1"/>
          <p:nvPr/>
        </p:nvSpPr>
        <p:spPr>
          <a:xfrm>
            <a:off x="3464475" y="668925"/>
            <a:ext cx="125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0000FF"/>
                </a:solidFill>
              </a:rPr>
              <a:t>top5 cosim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DDBC4B3-F2F9-4E65-DA7D-CD6B3C60C2AF}"/>
              </a:ext>
            </a:extLst>
          </p:cNvPr>
          <p:cNvSpPr txBox="1"/>
          <p:nvPr/>
        </p:nvSpPr>
        <p:spPr>
          <a:xfrm>
            <a:off x="2289976" y="159161"/>
            <a:ext cx="40318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Idéia</a:t>
            </a:r>
            <a:r>
              <a:rPr lang="pt-BR" dirty="0"/>
              <a:t> 0: usar somente </a:t>
            </a:r>
            <a:r>
              <a:rPr lang="pt-BR" dirty="0" err="1"/>
              <a:t>embeddings</a:t>
            </a:r>
            <a:r>
              <a:rPr lang="pt-BR" dirty="0"/>
              <a:t> (catástrofe !!)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64980C-9937-F17E-416F-025002E55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Idéia</a:t>
            </a:r>
            <a:r>
              <a:rPr lang="pt-BR" dirty="0"/>
              <a:t> 1: treinar (</a:t>
            </a:r>
            <a:r>
              <a:rPr lang="pt-BR" dirty="0" err="1"/>
              <a:t>finetunning</a:t>
            </a:r>
            <a:r>
              <a:rPr lang="pt-BR" dirty="0"/>
              <a:t>) </a:t>
            </a:r>
            <a:r>
              <a:rPr lang="pt-BR" sz="3600" dirty="0" err="1"/>
              <a:t>ColBERT</a:t>
            </a:r>
            <a:r>
              <a:rPr lang="pt-BR" sz="3600" dirty="0"/>
              <a:t> a partir dessa base = Col</a:t>
            </a:r>
            <a:r>
              <a:rPr lang="pt-BR" sz="3600" b="1" dirty="0">
                <a:solidFill>
                  <a:srgbClr val="3C78D8"/>
                </a:solidFill>
              </a:rPr>
              <a:t>B5</a:t>
            </a:r>
            <a:r>
              <a:rPr lang="pt-BR" sz="3600" dirty="0">
                <a:solidFill>
                  <a:schemeClr val="tx1"/>
                </a:solidFill>
              </a:rPr>
              <a:t>B</a:t>
            </a:r>
            <a:r>
              <a:rPr lang="pt-BR" sz="3600" dirty="0"/>
              <a:t>ERT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85894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343075" y="173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Metodologia (idéia 0)</a:t>
            </a:r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body" idx="1"/>
          </p:nvPr>
        </p:nvSpPr>
        <p:spPr>
          <a:xfrm>
            <a:off x="259400" y="863550"/>
            <a:ext cx="4947600" cy="38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dataset:</a:t>
            </a:r>
            <a:r>
              <a:rPr lang="pt-BR"/>
              <a:t> posts do facebook + respostas a um teste de personalidade BFI que prove 5 escores um para cada fator do Big5 ("ground true")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Base de itens de personalidade classificados no Big5: </a:t>
            </a:r>
            <a:r>
              <a:rPr lang="pt-BR" u="sng"/>
              <a:t>queries/perguntas</a:t>
            </a:r>
            <a:endParaRPr u="sng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Posts (subdividir em chunks de 512 tokens): </a:t>
            </a:r>
            <a:r>
              <a:rPr lang="pt-BR" u="sng"/>
              <a:t>passagens</a:t>
            </a:r>
            <a:endParaRPr u="sng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Criar um dataset itens X passagens ?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BERTimbau incializado nos pesos originais para passar os itens (i itens) e posts (p posts) para se calcular os embeddings de todas as tokens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Criar uma matriz (late interaction) i X p por passagem e salvar os maxSim (o tipo de agregação será um hiperparâmetro)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Calcular a soma dos escores por fator/classe do big-5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Correlacionar os escores com o Big-5 com os escores obtidos no colbert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Fazer um fine-tuning do BERtimbau com a última etapa com late interaction = </a:t>
            </a:r>
            <a:r>
              <a:rPr lang="pt-BR" sz="3380">
                <a:solidFill>
                  <a:schemeClr val="dk1"/>
                </a:solidFill>
              </a:rPr>
              <a:t>Col</a:t>
            </a:r>
            <a:r>
              <a:rPr lang="pt-BR" sz="3380">
                <a:solidFill>
                  <a:srgbClr val="3C78D8"/>
                </a:solidFill>
              </a:rPr>
              <a:t>B5</a:t>
            </a:r>
            <a:r>
              <a:rPr lang="pt-BR" sz="3380">
                <a:solidFill>
                  <a:schemeClr val="dk1"/>
                </a:solidFill>
              </a:rPr>
              <a:t>ERT</a:t>
            </a:r>
            <a:endParaRPr sz="338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60">
                <a:solidFill>
                  <a:schemeClr val="dk1"/>
                </a:solidFill>
              </a:rPr>
              <a:t>Testar se a correlação foi maior no modelo com finetuning do que com o modelo 0</a:t>
            </a:r>
            <a:endParaRPr sz="186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">
              <a:solidFill>
                <a:schemeClr val="dk1"/>
              </a:solidFill>
            </a:endParaRPr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8175" y="1468300"/>
            <a:ext cx="3574800" cy="269484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/>
        </p:nvSpPr>
        <p:spPr>
          <a:xfrm>
            <a:off x="6499050" y="584675"/>
            <a:ext cx="26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ColBERT</a:t>
            </a: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Métricas</a:t>
            </a:r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A avaliação principal será a correlação entre o escores do teste de auto relato BFI e os escores do teste automatizado Col</a:t>
            </a:r>
            <a:r>
              <a:rPr lang="pt-BR">
                <a:solidFill>
                  <a:srgbClr val="3C78D8"/>
                </a:solidFill>
              </a:rPr>
              <a:t>B5</a:t>
            </a:r>
            <a:r>
              <a:rPr lang="pt-BR"/>
              <a:t>ERT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Cronograma</a:t>
            </a:r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Lista de atividades a serem feitas antes de cada entrega: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18 de maio - Escolha do Projeto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25 de maio - Apresentação do Plano do Projeto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15 de junho - Entrega I: base organizada e resultados preliminares do modelo 0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22 de junho - Entrega II: finetunning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29 de junho - Apresentação e Entrega Final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</a:t>
            </a:r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body" idx="1"/>
          </p:nvPr>
        </p:nvSpPr>
        <p:spPr>
          <a:xfrm>
            <a:off x="290775" y="11315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Espera-se atingir um modelo que tenha correlação por fator igual oumaior que 0,50 entre os dois sistemas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Espera-se identificar os tipos de posts mais correlacionados com a personalidade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Espera-se ter uma estimativa de quanto texto é necessário para se ter resultados melhores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Referências</a:t>
            </a:r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Problema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É possível conhecer o perfil de características pessoais (personalidade, valores, fundamentos morais, interesses) a partir dos textos escritos pelas pessoas?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Textos espontâneos: posts, mensagens escritas nas mídias sociais ?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Textos eliciados: auto-biografias, respostas escritas para perguntas diretas sobre as características pessoais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Existem técnicas de avaliação baseadas em auto-relato (medidas indiretas)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Propensas ao falseamento.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/>
              <a:t>Demandam tempo e recursos da pessoa (um sistema automatizado poderia ter uma amostra praticamente imensa das pessoas como se verá adiante)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Problema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A personalidade refere-se ao conjunto único de pensamentos, sentimentos e padrões comportamentais consistentes que caracterizam um indivíduo e o diferenciam dos outros. A combinação dessas características molda como ele interage com seu ambiente e com outros indivíduos.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O comportamento verbal expressivo é potencialmente expressão da personalidade: </a:t>
            </a:r>
            <a:r>
              <a:rPr lang="pt-BR" u="sng"/>
              <a:t>observação direta</a:t>
            </a:r>
            <a:r>
              <a:rPr lang="pt-BR"/>
              <a:t>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Será que os textos produzidos por uma pessoa (+modelo sistematiza essa informação) é uma fonte de observação direta mais válida para avaliar a personalidade?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Relevância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-40425" y="1068775"/>
            <a:ext cx="2823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pt-BR" dirty="0"/>
              <a:t>monitoramento de saúde mental 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pt-BR" dirty="0"/>
              <a:t>criação de conteúdo personalizado </a:t>
            </a: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US" dirty="0"/>
              <a:t>“Steering language models” para que </a:t>
            </a:r>
            <a:r>
              <a:rPr lang="en-US" dirty="0" err="1"/>
              <a:t>reflitam</a:t>
            </a:r>
            <a:r>
              <a:rPr lang="en-US" dirty="0"/>
              <a:t> as </a:t>
            </a:r>
            <a:r>
              <a:rPr lang="en-US" dirty="0" err="1"/>
              <a:t>características</a:t>
            </a:r>
            <a:r>
              <a:rPr lang="en-US" dirty="0"/>
              <a:t>/</a:t>
            </a:r>
            <a:r>
              <a:rPr lang="en-US" dirty="0" err="1"/>
              <a:t>valores</a:t>
            </a:r>
            <a:r>
              <a:rPr lang="en-US" dirty="0"/>
              <a:t> do </a:t>
            </a:r>
            <a:r>
              <a:rPr lang="en-US" dirty="0" err="1"/>
              <a:t>usuário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pt-BR" dirty="0"/>
              <a:t>pesquisa psicológica - </a:t>
            </a:r>
            <a:r>
              <a:rPr lang="pt-BR" dirty="0" err="1"/>
              <a:t>geographic</a:t>
            </a:r>
            <a:r>
              <a:rPr lang="pt-BR" dirty="0"/>
              <a:t> </a:t>
            </a:r>
            <a:r>
              <a:rPr lang="pt-BR" dirty="0" err="1"/>
              <a:t>personality</a:t>
            </a:r>
            <a:r>
              <a:rPr lang="pt-BR" dirty="0"/>
              <a:t>,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pt-BR" dirty="0"/>
              <a:t>recursos humanos etc.</a:t>
            </a:r>
          </a:p>
          <a:p>
            <a:pPr indent="-334327">
              <a:buSzPct val="100000"/>
              <a:buFont typeface="Arial"/>
              <a:buChar char="-"/>
            </a:pPr>
            <a:r>
              <a:rPr lang="pt-BR" dirty="0"/>
              <a:t>marketing psicográfico (ética ....)</a:t>
            </a:r>
            <a:endParaRPr dirty="0"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 l="-3871" t="2260" r="9682" b="3550"/>
          <a:stretch/>
        </p:blipFill>
        <p:spPr>
          <a:xfrm>
            <a:off x="2782875" y="328138"/>
            <a:ext cx="2733704" cy="3820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9450" y="185300"/>
            <a:ext cx="3125625" cy="410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Hipótese léxica e o Big5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128000" y="10708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É uma teoria que postula que os elementos mais significativos da personalidade humana são codificados na </a:t>
            </a:r>
            <a:r>
              <a:rPr lang="pt-BR" u="sng"/>
              <a:t>linguagem</a:t>
            </a:r>
            <a:r>
              <a:rPr lang="pt-BR"/>
              <a:t>. A ideia é que, se uma característica é importante e universal para a interação humana, ela se tornará parte da linguagem que as pessoas usam para descrever umas às outras.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Deu origem ao modelo BIG-5: Abertura, Conscienciosidade, Extroversão, Amabilidade e Neuroticismo (OCEAN) a partir da clusterização de adjetivos presentes no dicionário descrevendo características pessoais.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700" y="417275"/>
            <a:ext cx="4238650" cy="265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649400"/>
            <a:ext cx="4470275" cy="22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364000" y="893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tudo isso tem a ver com busca ?</a:t>
            </a:r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xfrm>
            <a:off x="4877400" y="833375"/>
            <a:ext cx="4007100" cy="414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As </a:t>
            </a:r>
            <a:r>
              <a:rPr lang="pt-BR">
                <a:solidFill>
                  <a:srgbClr val="6FA8DC"/>
                </a:solidFill>
              </a:rPr>
              <a:t>afirmações/itens</a:t>
            </a:r>
            <a:r>
              <a:rPr lang="pt-BR"/>
              <a:t> de um teste são como </a:t>
            </a:r>
            <a:r>
              <a:rPr lang="pt-BR" u="sng"/>
              <a:t>perguntas/query</a:t>
            </a:r>
            <a:endParaRPr u="sng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A </a:t>
            </a:r>
            <a:r>
              <a:rPr lang="pt-BR">
                <a:solidFill>
                  <a:srgbClr val="CC0000"/>
                </a:solidFill>
              </a:rPr>
              <a:t>história de vida</a:t>
            </a:r>
            <a:r>
              <a:rPr lang="pt-BR"/>
              <a:t> armazenada na memória de longo prazo são as </a:t>
            </a:r>
            <a:r>
              <a:rPr lang="pt-BR" u="sng"/>
              <a:t>passagens</a:t>
            </a:r>
            <a:r>
              <a:rPr lang="pt-BR"/>
              <a:t> de um documento amplo que representa a autobiografia completa e viva da pessoa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A resposta é o </a:t>
            </a:r>
            <a:r>
              <a:rPr lang="pt-BR" u="sng">
                <a:solidFill>
                  <a:srgbClr val="6AA84F"/>
                </a:solidFill>
              </a:rPr>
              <a:t>escore </a:t>
            </a:r>
            <a:r>
              <a:rPr lang="pt-BR">
                <a:solidFill>
                  <a:srgbClr val="6AA84F"/>
                </a:solidFill>
              </a:rPr>
              <a:t>de relevância</a:t>
            </a:r>
            <a:r>
              <a:rPr lang="pt-BR"/>
              <a:t> da query para descrever as passagens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A </a:t>
            </a:r>
            <a:r>
              <a:rPr lang="pt-BR">
                <a:solidFill>
                  <a:srgbClr val="EA9999"/>
                </a:solidFill>
              </a:rPr>
              <a:t>medida</a:t>
            </a:r>
            <a:r>
              <a:rPr lang="pt-BR"/>
              <a:t> da personalidade é uma </a:t>
            </a:r>
            <a:r>
              <a:rPr lang="pt-BR" u="sng"/>
              <a:t>agregação</a:t>
            </a:r>
            <a:r>
              <a:rPr lang="pt-BR"/>
              <a:t> desses escores de relevância por categoria das queries (extroversão, abertura, etc)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A idéia central desse trabalho é usar os textos (comportamentos diretos) produzidos da pessoa como passagens ! E evitar o bottleneck/gargalo da memória e recursos cognitivos do sujeito como observador de si mesmo (de sua memória) para ter as passagens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Mais perguntas da pesquisa: Será que os textos produzidos espontaneamente serão boas amostras da personalidade de uma pessoa? Qual o tamanho desse texto para se ter uma visão compreensiva da personalidade ? Quais tipos de textos serão mais informativos?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325" y="1023600"/>
            <a:ext cx="4615148" cy="309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75406" y="3136131"/>
            <a:ext cx="793200" cy="79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t-BR"/>
              <a:t>Método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4346725" y="384925"/>
            <a:ext cx="4076100" cy="8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b="1" dirty="0" err="1"/>
              <a:t>Datasets</a:t>
            </a:r>
            <a:r>
              <a:rPr lang="pt-BR" b="1" dirty="0"/>
              <a:t> Query</a:t>
            </a:r>
            <a:r>
              <a:rPr lang="pt-BR" dirty="0"/>
              <a:t>: Base de itens: 415 itens de 3 testes de personalidade em português</a:t>
            </a:r>
            <a:endParaRPr dirty="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500" y="1152475"/>
            <a:ext cx="3574800" cy="2694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2500" y="1715175"/>
            <a:ext cx="5001175" cy="2390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 dirty="0" err="1"/>
              <a:t>Datasets</a:t>
            </a:r>
            <a:r>
              <a:rPr lang="pt-BR" b="1" dirty="0"/>
              <a:t> </a:t>
            </a:r>
            <a:r>
              <a:rPr lang="pt-BR" b="1" dirty="0" err="1"/>
              <a:t>documents</a:t>
            </a:r>
            <a:endParaRPr b="1" dirty="0"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236125" cy="20439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dirty="0"/>
              <a:t>Posts: B5 corpus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dirty="0"/>
              <a:t>N = 1,019 pessoas e 194382 posts e 2.219.585 tokens</a:t>
            </a:r>
            <a:endParaRPr dirty="0"/>
          </a:p>
          <a:p>
            <a:pPr marL="0" indent="0">
              <a:spcBef>
                <a:spcPts val="1200"/>
              </a:spcBef>
              <a:buNone/>
            </a:pPr>
            <a:r>
              <a:rPr lang="pt-BR" dirty="0"/>
              <a:t>Documentos: Base de posts: posts de 1082 pessoas divididos em </a:t>
            </a:r>
            <a:r>
              <a:rPr lang="pt-BR" dirty="0" err="1"/>
              <a:t>chunks</a:t>
            </a:r>
            <a:r>
              <a:rPr lang="pt-BR" dirty="0"/>
              <a:t> de 250 tokens. Isso resultou 11537 posts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pt-BR" dirty="0"/>
              <a:t>415 (de 0 a 14 tokens) </a:t>
            </a:r>
            <a:r>
              <a:rPr lang="pt-BR" dirty="0" err="1"/>
              <a:t>X</a:t>
            </a:r>
            <a:r>
              <a:rPr lang="pt-BR" dirty="0"/>
              <a:t> 11537 (até 512 tokens) = 4.787.855 interações</a:t>
            </a:r>
          </a:p>
          <a:p>
            <a:pPr marL="0" indent="0">
              <a:spcBef>
                <a:spcPts val="1200"/>
              </a:spcBef>
              <a:buNone/>
            </a:pPr>
            <a:endParaRPr lang="pt-BR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pt-BR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10" name="Google Shape;110;p2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7825" y="173025"/>
            <a:ext cx="3122150" cy="45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/>
          <p:nvPr/>
        </p:nvSpPr>
        <p:spPr>
          <a:xfrm>
            <a:off x="6143325" y="4741075"/>
            <a:ext cx="20976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u="sng">
                <a:solidFill>
                  <a:schemeClr val="hlink"/>
                </a:solidFill>
                <a:hlinkClick r:id="rId3"/>
              </a:rPr>
              <a:t>b5 corpus v.1.8.zip</a:t>
            </a:r>
            <a:endParaRPr/>
          </a:p>
        </p:txBody>
      </p:sp>
      <p:pic>
        <p:nvPicPr>
          <p:cNvPr id="2" name="Google Shape;80;p16">
            <a:extLst>
              <a:ext uri="{FF2B5EF4-FFF2-40B4-BE49-F238E27FC236}">
                <a16:creationId xmlns:a16="http://schemas.microsoft.com/office/drawing/2014/main" id="{2F058EAE-9DCC-08CE-6116-C5C21396EC1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025" y="3560605"/>
            <a:ext cx="3319503" cy="1328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895</Words>
  <Application>Microsoft Macintosh PowerPoint</Application>
  <PresentationFormat>Apresentação na tela (16:9)</PresentationFormat>
  <Paragraphs>74</Paragraphs>
  <Slides>16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18" baseType="lpstr">
      <vt:lpstr>Arial</vt:lpstr>
      <vt:lpstr>Simple Light</vt:lpstr>
      <vt:lpstr>Avaliação da Personalidade (Big Five) a partir de posts no facebook usando ColB5ERT</vt:lpstr>
      <vt:lpstr>Problema</vt:lpstr>
      <vt:lpstr>Problema</vt:lpstr>
      <vt:lpstr>Relevância</vt:lpstr>
      <vt:lpstr>Hipótese léxica e o Big5 </vt:lpstr>
      <vt:lpstr>Apresentação do PowerPoint</vt:lpstr>
      <vt:lpstr>O que tudo isso tem a ver com busca ?</vt:lpstr>
      <vt:lpstr>Método</vt:lpstr>
      <vt:lpstr>Datasets documents</vt:lpstr>
      <vt:lpstr>Apresentação do PowerPoint</vt:lpstr>
      <vt:lpstr>Idéia 1: treinar (finetunning) ColBERT a partir dessa base = ColB5BERT</vt:lpstr>
      <vt:lpstr>Metodologia (idéia 0)</vt:lpstr>
      <vt:lpstr>Métricas</vt:lpstr>
      <vt:lpstr>Cronograma</vt:lpstr>
      <vt:lpstr>Resultados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Avaliação da Personalidade (Big Five) a partir de posts no facebook usando ColB5ERT</dc:title>
  <cp:lastModifiedBy>Ricardo Primi</cp:lastModifiedBy>
  <cp:revision>2</cp:revision>
  <dcterms:modified xsi:type="dcterms:W3CDTF">2023-06-29T03:08:22Z</dcterms:modified>
</cp:coreProperties>
</file>